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72" r:id="rId5"/>
    <p:sldId id="431" r:id="rId6"/>
    <p:sldId id="273" r:id="rId7"/>
    <p:sldId id="320" r:id="rId8"/>
    <p:sldId id="411" r:id="rId9"/>
    <p:sldId id="428" r:id="rId10"/>
    <p:sldId id="424" r:id="rId11"/>
    <p:sldId id="430" r:id="rId12"/>
    <p:sldId id="379" r:id="rId13"/>
    <p:sldId id="426" r:id="rId14"/>
    <p:sldId id="429" r:id="rId15"/>
    <p:sldId id="325" r:id="rId16"/>
    <p:sldId id="427" r:id="rId17"/>
    <p:sldId id="301" r:id="rId18"/>
    <p:sldId id="298" r:id="rId19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5135"/>
    <a:srgbClr val="BDA07D"/>
    <a:srgbClr val="F5F9F9"/>
    <a:srgbClr val="627272"/>
    <a:srgbClr val="93A5A8"/>
    <a:srgbClr val="3E7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36" autoAdjust="0"/>
    <p:restoredTop sz="95226" autoAdjust="0"/>
  </p:normalViewPr>
  <p:slideViewPr>
    <p:cSldViewPr snapToGrid="0">
      <p:cViewPr varScale="1">
        <p:scale>
          <a:sx n="113" d="100"/>
          <a:sy n="113" d="100"/>
        </p:scale>
        <p:origin x="588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84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EAF03AE-1CC2-475F-B909-50970E9699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63C45E-73BA-4C86-A24F-A5006B4E7BA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F37A4CE-17BB-4BB2-AC7B-97495293E2AC}" type="datetimeFigureOut">
              <a:rPr lang="en-US" smtClean="0"/>
              <a:t>12/9/2025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1DB874-DF6A-4AFA-8055-4AD7EE4CE3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7078F-04CB-4625-B536-5BCAA2EC6C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E0EF92D-82DD-4142-BCE8-036B91487D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070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C86C8F5-2FDA-4718-81AA-24F4816BBD56}" type="datetimeFigureOut">
              <a:rPr lang="en-US" smtClean="0"/>
              <a:t>12/9/2025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58EC616-C518-4358-9496-6C33B2F5F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322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12/9/2025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79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02303"/>
          </a:xfrm>
        </p:spPr>
        <p:txBody>
          <a:bodyPr/>
          <a:lstStyle>
            <a:lvl1pPr marL="0"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210859"/>
            <a:ext cx="10058400" cy="402336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12/9/2025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661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B4E19-B10C-43FA-AB4B-5D0396BD64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C552B-0CAD-4920-B258-233A9F86D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83FFB-15A3-4B11-A130-4565577A3F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729D4-A164-47A3-830D-E792BCE699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10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7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fficeArt object">
            <a:extLst>
              <a:ext uri="{FF2B5EF4-FFF2-40B4-BE49-F238E27FC236}">
                <a16:creationId xmlns:a16="http://schemas.microsoft.com/office/drawing/2014/main" id="{53279014-B2A6-6C2D-7E08-3F4EBE7F382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0167" y="399122"/>
            <a:ext cx="2924175" cy="1285875"/>
          </a:xfrm>
          <a:prstGeom prst="rect">
            <a:avLst/>
          </a:prstGeom>
          <a:ln w="25400" cap="flat">
            <a:solidFill>
              <a:srgbClr val="000000"/>
            </a:solidFill>
            <a:prstDash val="solid"/>
            <a:miter lim="400000"/>
          </a:ln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ED4B52-3EFB-DABE-82EA-F6C632474ADC}"/>
              </a:ext>
            </a:extLst>
          </p:cNvPr>
          <p:cNvSpPr txBox="1"/>
          <p:nvPr/>
        </p:nvSpPr>
        <p:spPr>
          <a:xfrm>
            <a:off x="589491" y="761667"/>
            <a:ext cx="3408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GENERAL MEMBERSHIP</a:t>
            </a:r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MEETING 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December 4</a:t>
            </a:r>
            <a:r>
              <a:rPr lang="en-US" b="1" baseline="30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th</a:t>
            </a:r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2025 at 7p 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F94D1E7-C040-61D7-9D96-9A1A4D272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0135" y="196339"/>
            <a:ext cx="3202380" cy="203039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u="sng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Board of Directors:</a:t>
            </a:r>
            <a:br>
              <a:rPr lang="en-US" sz="1200" u="sng" dirty="0">
                <a:solidFill>
                  <a:srgbClr val="0563C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</a:b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President:  Danny Murphy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Vice President: Andrea Lindemann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Treasurer: Shane Abell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Secretary: </a:t>
            </a:r>
            <a:r>
              <a:rPr lang="en-US" sz="1200" dirty="0">
                <a:latin typeface="Arial Narrow" panose="020B0606020202030204" pitchFamily="34" charset="0"/>
                <a:ea typeface="Calibri" panose="020F0502020204030204" pitchFamily="34" charset="0"/>
              </a:rPr>
              <a:t>Christy Allen</a:t>
            </a:r>
            <a:endParaRPr lang="en-US" sz="12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North Side Rep: Natalie McIntyre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South Side Rep: Brian Snyder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At-large Rep: Jill </a:t>
            </a:r>
            <a:r>
              <a:rPr lang="en-US" sz="12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Doczi</a:t>
            </a:r>
            <a:endParaRPr lang="en-US" sz="12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At-large Rep: Kristie Weaver</a:t>
            </a:r>
          </a:p>
          <a:p>
            <a:r>
              <a:rPr lang="en-US" sz="1200" dirty="0">
                <a:latin typeface="Arial Narrow" panose="020B0606020202030204" pitchFamily="34" charset="0"/>
                <a:ea typeface="Calibri" panose="020F0502020204030204" pitchFamily="34" charset="0"/>
              </a:rPr>
              <a:t>Parliamentarian: Ashley McLeod</a:t>
            </a:r>
            <a:endParaRPr lang="en-US" sz="12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FC70891-06D2-4D11-B089-E58807DD2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32" y="2557648"/>
            <a:ext cx="11162348" cy="272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075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fficeArt object">
            <a:extLst>
              <a:ext uri="{FF2B5EF4-FFF2-40B4-BE49-F238E27FC236}">
                <a16:creationId xmlns:a16="http://schemas.microsoft.com/office/drawing/2014/main" id="{53279014-B2A6-6C2D-7E08-3F4EBE7F382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0167" y="399122"/>
            <a:ext cx="2924175" cy="1285875"/>
          </a:xfrm>
          <a:prstGeom prst="rect">
            <a:avLst/>
          </a:prstGeom>
          <a:ln w="25400" cap="flat">
            <a:solidFill>
              <a:srgbClr val="000000"/>
            </a:solidFill>
            <a:prstDash val="solid"/>
            <a:miter lim="400000"/>
          </a:ln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ED4B52-3EFB-DABE-82EA-F6C632474ADC}"/>
              </a:ext>
            </a:extLst>
          </p:cNvPr>
          <p:cNvSpPr txBox="1"/>
          <p:nvPr/>
        </p:nvSpPr>
        <p:spPr>
          <a:xfrm>
            <a:off x="589491" y="761667"/>
            <a:ext cx="3408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GENERAL MEMBERSHIP</a:t>
            </a:r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MEETING 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December 4</a:t>
            </a:r>
            <a:r>
              <a:rPr lang="en-US" b="1" baseline="30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th</a:t>
            </a:r>
            <a:r>
              <a:rPr lang="en-US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2025 at 7p 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F94D1E7-C040-61D7-9D96-9A1A4D272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0135" y="196339"/>
            <a:ext cx="3202380" cy="203039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1" u="sng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Board of Directors:</a:t>
            </a:r>
            <a:br>
              <a:rPr lang="en-US" sz="1200" u="sng" dirty="0">
                <a:solidFill>
                  <a:srgbClr val="0563C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</a:b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President:  Danny Murphy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Vice President: Andrea Lindemann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Treasurer: Shane Abell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Secretary: </a:t>
            </a:r>
            <a:r>
              <a:rPr lang="en-US" sz="1200" dirty="0">
                <a:latin typeface="Arial Narrow" panose="020B0606020202030204" pitchFamily="34" charset="0"/>
                <a:ea typeface="Calibri" panose="020F0502020204030204" pitchFamily="34" charset="0"/>
              </a:rPr>
              <a:t>Christy Allen</a:t>
            </a:r>
            <a:endParaRPr lang="en-US" sz="12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North Side Rep: Natalie McIntyre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South Side Rep: Brian Snyder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At-large Rep: Jill </a:t>
            </a:r>
            <a:r>
              <a:rPr lang="en-US" sz="12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Doczi</a:t>
            </a:r>
            <a:endParaRPr lang="en-US" sz="12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r>
              <a:rPr lang="en-US" sz="12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At-large Rep: Kristie Weaver</a:t>
            </a:r>
          </a:p>
          <a:p>
            <a:r>
              <a:rPr lang="en-US" sz="1200" dirty="0">
                <a:latin typeface="Arial Narrow" panose="020B0606020202030204" pitchFamily="34" charset="0"/>
                <a:ea typeface="Calibri" panose="020F0502020204030204" pitchFamily="34" charset="0"/>
              </a:rPr>
              <a:t>Parliamentarian: Ashley McLeod</a:t>
            </a:r>
            <a:endParaRPr lang="en-US" sz="12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BC5365-FC45-BCF5-DFD2-BEF9D5160B14}"/>
              </a:ext>
            </a:extLst>
          </p:cNvPr>
          <p:cNvSpPr txBox="1"/>
          <p:nvPr/>
        </p:nvSpPr>
        <p:spPr>
          <a:xfrm>
            <a:off x="643396" y="2226733"/>
            <a:ext cx="5062562" cy="3362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Call to Order &amp; Pledge of Allegiance</a:t>
            </a:r>
          </a:p>
          <a:p>
            <a:pPr marL="342900" marR="0" lvl="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Special Guests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342900" marR="0" lvl="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Review and Ratification of Minutes </a:t>
            </a:r>
          </a:p>
          <a:p>
            <a:pPr marL="342900" marR="0" lvl="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Treasurer’s Report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Presentation 2026 Budget </a:t>
            </a:r>
          </a:p>
          <a:p>
            <a:pPr marL="342900" marR="0" lvl="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Old Business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December Update of Select Topics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29959A-5E76-1013-722A-4AC26AD498EC}"/>
              </a:ext>
            </a:extLst>
          </p:cNvPr>
          <p:cNvSpPr txBox="1"/>
          <p:nvPr/>
        </p:nvSpPr>
        <p:spPr>
          <a:xfrm>
            <a:off x="5782263" y="2226733"/>
            <a:ext cx="5587283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Committee Updates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 Committee/Holiday Events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 Fireworks Update</a:t>
            </a:r>
          </a:p>
          <a:p>
            <a:pPr marL="742950" lvl="1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Government Affairs: </a:t>
            </a:r>
          </a:p>
          <a:p>
            <a:pPr marL="1257300" lvl="2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&amp; Community Organizations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Business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Continued Bylaws Presentation </a:t>
            </a:r>
          </a:p>
          <a:p>
            <a:pPr marL="342900" marR="0" lvl="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 startAt="6"/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Adjournment</a:t>
            </a:r>
          </a:p>
        </p:txBody>
      </p:sp>
    </p:spTree>
    <p:extLst>
      <p:ext uri="{BB962C8B-B14F-4D97-AF65-F5344CB8AC3E}">
        <p14:creationId xmlns:p14="http://schemas.microsoft.com/office/powerpoint/2010/main" val="3291286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C783E6-DB55-8869-8A51-4562C1038C4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286049" y="289613"/>
            <a:ext cx="4572076" cy="5921726"/>
          </a:xfrm>
        </p:spPr>
      </p:pic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F945ACCF-BECA-38AD-441E-1D5D96DAE6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4822" r="6023" b="4820"/>
          <a:stretch/>
        </p:blipFill>
        <p:spPr>
          <a:xfrm>
            <a:off x="4069641" y="761999"/>
            <a:ext cx="3718490" cy="463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84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25D3B-7AD6-AF38-673E-8FA03B0C7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65496"/>
            <a:ext cx="10058400" cy="702303"/>
          </a:xfrm>
        </p:spPr>
        <p:txBody>
          <a:bodyPr>
            <a:normAutofit/>
          </a:bodyPr>
          <a:lstStyle/>
          <a:p>
            <a:r>
              <a:rPr lang="en-US" sz="3200" b="1" dirty="0"/>
              <a:t>Ratification of Minutes </a:t>
            </a:r>
            <a:r>
              <a:rPr lang="en-US" sz="2400" b="1" dirty="0"/>
              <a:t>(motion required)</a:t>
            </a:r>
            <a:endParaRPr lang="en-US" sz="3200" b="1" dirty="0"/>
          </a:p>
        </p:txBody>
      </p:sp>
      <p:sp>
        <p:nvSpPr>
          <p:cNvPr id="7" name="AutoShape 2" descr="IMG_9143">
            <a:extLst>
              <a:ext uri="{FF2B5EF4-FFF2-40B4-BE49-F238E27FC236}">
                <a16:creationId xmlns:a16="http://schemas.microsoft.com/office/drawing/2014/main" id="{3DDC9D99-A0A4-8036-C97E-7119A7DC12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12D0D2-C745-68CE-38DA-477239392FD2}"/>
              </a:ext>
            </a:extLst>
          </p:cNvPr>
          <p:cNvSpPr txBox="1"/>
          <p:nvPr/>
        </p:nvSpPr>
        <p:spPr>
          <a:xfrm>
            <a:off x="3777728" y="529245"/>
            <a:ext cx="518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latin typeface="Arial Black" panose="020B0A04020102020204" pitchFamily="34" charset="0"/>
              </a:rPr>
              <a:t>Posted to OPCL.org Website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CDE8AD-4EF2-9C67-9F83-9D5886013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733" y="915903"/>
            <a:ext cx="8881534" cy="542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646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7F92C-B451-2669-A870-31214D84B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28AFC-42F5-267F-54BA-2580B4D7F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65496"/>
            <a:ext cx="10058400" cy="702303"/>
          </a:xfrm>
        </p:spPr>
        <p:txBody>
          <a:bodyPr>
            <a:normAutofit/>
          </a:bodyPr>
          <a:lstStyle/>
          <a:p>
            <a:r>
              <a:rPr lang="en-US" sz="3200" b="1" dirty="0"/>
              <a:t>Treasurer's Report: November 2025</a:t>
            </a:r>
          </a:p>
        </p:txBody>
      </p:sp>
      <p:sp>
        <p:nvSpPr>
          <p:cNvPr id="7" name="AutoShape 2" descr="IMG_9143">
            <a:extLst>
              <a:ext uri="{FF2B5EF4-FFF2-40B4-BE49-F238E27FC236}">
                <a16:creationId xmlns:a16="http://schemas.microsoft.com/office/drawing/2014/main" id="{B3416BCF-0BF6-8987-46AC-2084607971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90FEB3-C979-459F-9425-9F793FD19F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778" r="43678"/>
          <a:stretch/>
        </p:blipFill>
        <p:spPr>
          <a:xfrm>
            <a:off x="4287564" y="867798"/>
            <a:ext cx="4254469" cy="59292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63EDF3-E650-4B7A-8E80-E68AC30FF0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3678" b="67000"/>
          <a:stretch/>
        </p:blipFill>
        <p:spPr>
          <a:xfrm>
            <a:off x="192598" y="1035878"/>
            <a:ext cx="4026772" cy="27965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855FC5-D528-4055-A856-DCD94B79DA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968" b="75667"/>
          <a:stretch/>
        </p:blipFill>
        <p:spPr>
          <a:xfrm>
            <a:off x="8542033" y="647700"/>
            <a:ext cx="2740651" cy="225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536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72D11-C65F-A665-F828-92C3A56A9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75BB1-47A2-56EA-7BA7-32B0BCD21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65496"/>
            <a:ext cx="10058400" cy="702303"/>
          </a:xfrm>
        </p:spPr>
        <p:txBody>
          <a:bodyPr>
            <a:normAutofit fontScale="90000"/>
          </a:bodyPr>
          <a:lstStyle/>
          <a:p>
            <a:r>
              <a:rPr lang="en-US" sz="3200" b="1" dirty="0"/>
              <a:t>Treasurer's Report: 2026 Budget Presentation</a:t>
            </a:r>
          </a:p>
        </p:txBody>
      </p:sp>
      <p:sp>
        <p:nvSpPr>
          <p:cNvPr id="7" name="AutoShape 2" descr="IMG_9143">
            <a:extLst>
              <a:ext uri="{FF2B5EF4-FFF2-40B4-BE49-F238E27FC236}">
                <a16:creationId xmlns:a16="http://schemas.microsoft.com/office/drawing/2014/main" id="{EA3749EF-B359-84EE-1906-1091D45E93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DF2BD0F-1A5B-9DFF-F4E2-5A5060E8D0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6913"/>
          <a:stretch>
            <a:fillRect/>
          </a:stretch>
        </p:blipFill>
        <p:spPr>
          <a:xfrm>
            <a:off x="386325" y="1854199"/>
            <a:ext cx="5122450" cy="2667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7708FD-274C-8866-1621-F323BECB6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775" y="867799"/>
            <a:ext cx="5734850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91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8A8D9-3E7D-33A4-A955-6E81BF4D1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85DE11C-7ED9-639A-DEA6-37F60433A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715643" cy="702303"/>
          </a:xfrm>
        </p:spPr>
        <p:txBody>
          <a:bodyPr/>
          <a:lstStyle/>
          <a:p>
            <a:r>
              <a:rPr lang="en-US" sz="3200" dirty="0"/>
              <a:t>Lynnhaven Boat Ramp- Sand Stock Truck Haul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565F425-9936-32C1-2E84-9FF2A136DDC3}"/>
              </a:ext>
            </a:extLst>
          </p:cNvPr>
          <p:cNvSpPr txBox="1">
            <a:spLocks/>
          </p:cNvSpPr>
          <p:nvPr/>
        </p:nvSpPr>
        <p:spPr>
          <a:xfrm>
            <a:off x="827617" y="1251712"/>
            <a:ext cx="5378450" cy="3745222"/>
          </a:xfr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sz="1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955B1A-5E55-3D90-F638-6A6080F3B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04" y="1314450"/>
            <a:ext cx="7974699" cy="42918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E578210-6855-86DF-5C77-D9CA49412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066" y="1490133"/>
            <a:ext cx="3492500" cy="232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339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5E2AE-DBAC-7A24-9147-AA26C4EB7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B4DD1D-D78E-0046-757C-405945C3AE9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827617" y="978745"/>
            <a:ext cx="10629054" cy="6892223"/>
          </a:xfrm>
          <a:prstGeom prst="rect">
            <a:avLst/>
          </a:prstGeom>
          <a:effectLst/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740F1BD-A09B-3AA7-93F1-E619441DF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715643" cy="702303"/>
          </a:xfrm>
        </p:spPr>
        <p:txBody>
          <a:bodyPr/>
          <a:lstStyle/>
          <a:p>
            <a:r>
              <a:rPr lang="en-US" sz="3200" dirty="0"/>
              <a:t>2026 Fireworks Preliminary Discussions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9BF9290F-14CC-89DC-4837-B7A4FDFC498D}"/>
              </a:ext>
            </a:extLst>
          </p:cNvPr>
          <p:cNvSpPr txBox="1">
            <a:spLocks/>
          </p:cNvSpPr>
          <p:nvPr/>
        </p:nvSpPr>
        <p:spPr>
          <a:xfrm>
            <a:off x="827617" y="1251712"/>
            <a:ext cx="5378450" cy="3745222"/>
          </a:xfr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397A96-965B-3F6A-01E6-2DB0D85257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7382"/>
          <a:stretch>
            <a:fillRect/>
          </a:stretch>
        </p:blipFill>
        <p:spPr>
          <a:xfrm>
            <a:off x="431243" y="2582334"/>
            <a:ext cx="11357745" cy="329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96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6ACD8-B3D3-770E-29ED-B7C48B81A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5E1FA-D152-3570-B9BB-03C797C48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457411" cy="702303"/>
          </a:xfrm>
        </p:spPr>
        <p:txBody>
          <a:bodyPr>
            <a:normAutofit/>
          </a:bodyPr>
          <a:lstStyle/>
          <a:p>
            <a:r>
              <a:rPr lang="en-US" dirty="0"/>
              <a:t>Social Committee: Holiday Events</a:t>
            </a:r>
          </a:p>
        </p:txBody>
      </p:sp>
      <p:sp>
        <p:nvSpPr>
          <p:cNvPr id="6" name="AutoShape 2" descr="IMG_1493">
            <a:extLst>
              <a:ext uri="{FF2B5EF4-FFF2-40B4-BE49-F238E27FC236}">
                <a16:creationId xmlns:a16="http://schemas.microsoft.com/office/drawing/2014/main" id="{BB5E9E8E-9F04-13CE-1502-430CACD171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BD6259-0D2C-6FF8-B077-3886AAE9A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98058"/>
            <a:ext cx="5010150" cy="50101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E54109-6340-A61C-2855-C4C65DE46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992" y="1398058"/>
            <a:ext cx="5010150" cy="501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873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FD749-CC1A-85E3-25E1-D55CAF23E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AF07D-D206-F5FA-A992-7CC10AA77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457411" cy="702303"/>
          </a:xfrm>
        </p:spPr>
        <p:txBody>
          <a:bodyPr>
            <a:normAutofit/>
          </a:bodyPr>
          <a:lstStyle/>
          <a:p>
            <a:r>
              <a:rPr lang="en-US" dirty="0"/>
              <a:t>Social Committee: CASA Fund Drive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05BC9933-C9EA-77D3-A5B3-6FD0A060D595}"/>
              </a:ext>
            </a:extLst>
          </p:cNvPr>
          <p:cNvSpPr txBox="1">
            <a:spLocks/>
          </p:cNvSpPr>
          <p:nvPr/>
        </p:nvSpPr>
        <p:spPr>
          <a:xfrm>
            <a:off x="741343" y="1185333"/>
            <a:ext cx="6553536" cy="3352800"/>
          </a:xfr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Ocean Park continues its tradition of donating gift cards to children in the Virginia Beach CASA program.</a:t>
            </a:r>
          </a:p>
          <a:p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CASA recruits, trains, and supports volunteers who advocate for the best interests of these children, </a:t>
            </a: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with 70 children in the program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this year.</a:t>
            </a:r>
          </a:p>
          <a:p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This year’s goal is to provide $50 gift cards for each child in the program.</a:t>
            </a:r>
          </a:p>
          <a:p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Last year, Ocean Park met its goal by giving cards to all 40 children.</a:t>
            </a:r>
          </a:p>
          <a:p>
            <a:r>
              <a:rPr lang="en-US" sz="1400" dirty="0">
                <a:highlight>
                  <a:srgbClr val="FFFF00"/>
                </a:highlight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To donate,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use the QR code below or follow this link to the donation page in Cheddar Up. You can use your credit card for a secure transaction. We will use the funds to purchase the gift cards for the children.</a:t>
            </a:r>
          </a:p>
          <a:p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Buy gift cards ($25 or $50 please) from Target, Walmart, Mastercard/Visa, Amazon, McDonald’s and/or Chick-Fil-A and bring them to the December 4th OPCL meeting at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OPVRS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, Holiday Happy Hour at Froggies on Dec. 5 . Or contact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communication@opcl.org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.</a:t>
            </a:r>
          </a:p>
          <a:p>
            <a:r>
              <a:rPr lang="en-US" sz="1400" u="sng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Deadline is Dec. 9th.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We must give the gift cards to CASA by Dec. 10 so they can distribute them to the children.</a:t>
            </a:r>
          </a:p>
          <a:p>
            <a:pPr marL="0" indent="0">
              <a:buNone/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5555F0-8A5E-DE37-179D-BB962F034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3461" y="4267200"/>
            <a:ext cx="4087196" cy="19478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C764F8-A701-1103-FDC4-B0C4EBF8B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879" y="988906"/>
            <a:ext cx="3799841" cy="3278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682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43E20-5BE1-F18B-C2FE-BFB242F8C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BD9D8-9D5E-4F86-9C87-A48E95F0D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457411" cy="702303"/>
          </a:xfrm>
        </p:spPr>
        <p:txBody>
          <a:bodyPr>
            <a:normAutofit/>
          </a:bodyPr>
          <a:lstStyle/>
          <a:p>
            <a:r>
              <a:rPr lang="en-US" dirty="0"/>
              <a:t>Social Committee: </a:t>
            </a:r>
            <a:r>
              <a:rPr lang="en-US" dirty="0" err="1"/>
              <a:t>OPVRS</a:t>
            </a: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55514A-E9BF-8300-3312-A25483D98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933" y="1861608"/>
            <a:ext cx="3541183" cy="35411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921E5DC-2491-47AA-82CE-BA766BEF3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734" y="1285874"/>
            <a:ext cx="4923896" cy="492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634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45ED9-F54B-053A-62BF-6C85DB9B6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457411" cy="702303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Government Affairs: Upcoming Meetings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FDEFFEEE-AF81-A326-B992-6E93083706E7}"/>
              </a:ext>
            </a:extLst>
          </p:cNvPr>
          <p:cNvSpPr txBox="1">
            <a:spLocks/>
          </p:cNvSpPr>
          <p:nvPr/>
        </p:nvSpPr>
        <p:spPr>
          <a:xfrm>
            <a:off x="471244" y="1459864"/>
            <a:ext cx="6972276" cy="4130221"/>
          </a:xfr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VB Council of Community Organizations (</a:t>
            </a:r>
            <a:r>
              <a:rPr lang="en-US" sz="1400" b="1" dirty="0" err="1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VBCCO</a:t>
            </a: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)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meeting: Wednesday, December 17, 2025 General Meeting &amp; Special Meeting (Combined),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6:30p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 @ Bow Creek Recreation Center </a:t>
            </a:r>
          </a:p>
          <a:p>
            <a:pPr>
              <a:spcAft>
                <a:spcPts val="600"/>
              </a:spcAft>
            </a:pP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Friends of the Live Oaks (FOLO Meeting)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Meeting: December??, 4:00 pm, Brock Environmental Center.</a:t>
            </a:r>
          </a:p>
          <a:p>
            <a:pPr>
              <a:spcAft>
                <a:spcPts val="600"/>
              </a:spcAft>
            </a:pP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Bayfront Advisory Commission (BAC)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, No December Meeting</a:t>
            </a:r>
            <a:endParaRPr lang="en-US" sz="1400" b="1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300"/>
              </a:spcBef>
            </a:pP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Ocean Park Interim Sidewalk Project –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November…. waiting!</a:t>
            </a:r>
          </a:p>
          <a:p>
            <a:pPr>
              <a:spcBef>
                <a:spcPts val="300"/>
              </a:spcBef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300"/>
              </a:spcBef>
            </a:pP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Phase 3 Shore Drive Improvements (EAST of Lesner Bridge)</a:t>
            </a:r>
          </a:p>
          <a:p>
            <a:pPr lvl="1">
              <a:spcBef>
                <a:spcPts val="300"/>
              </a:spcBef>
            </a:pPr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Loving it!</a:t>
            </a:r>
          </a:p>
          <a:p>
            <a:pPr lvl="1">
              <a:spcBef>
                <a:spcPts val="300"/>
              </a:spcBef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300"/>
              </a:spcBef>
            </a:pP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pPr lvl="1">
              <a:spcBef>
                <a:spcPts val="300"/>
              </a:spcBef>
            </a:pPr>
            <a:endParaRPr lang="en-US" sz="1000" b="1" dirty="0"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149435-497F-D64C-68CB-15A86264C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4213" y="1116869"/>
            <a:ext cx="1351333" cy="11389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18AD53-7478-9383-F4BF-26E80CE9A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4358" y="1172989"/>
            <a:ext cx="1139855" cy="10828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C6168D-5D29-4D6E-939C-6AB6C5446A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5546" y="1172989"/>
            <a:ext cx="998389" cy="9124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F1AB8F-A286-E3FE-5767-881E4BADE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4619" y="2255851"/>
            <a:ext cx="3459316" cy="448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75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D6C81-4358-3435-B7B6-8633B6795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7226C-851C-E748-EA90-64D93E5DC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933" y="517505"/>
            <a:ext cx="10457411" cy="702303"/>
          </a:xfrm>
        </p:spPr>
        <p:txBody>
          <a:bodyPr>
            <a:normAutofit/>
          </a:bodyPr>
          <a:lstStyle/>
          <a:p>
            <a:r>
              <a:rPr lang="en-US" sz="3600" b="1" dirty="0"/>
              <a:t>New Business: Bylaw Updates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A774872-A76D-0BC0-992D-6B1804E6567D}"/>
              </a:ext>
            </a:extLst>
          </p:cNvPr>
          <p:cNvSpPr txBox="1">
            <a:spLocks/>
          </p:cNvSpPr>
          <p:nvPr/>
        </p:nvSpPr>
        <p:spPr>
          <a:xfrm>
            <a:off x="1032933" y="1671304"/>
            <a:ext cx="5892800" cy="4130221"/>
          </a:xfr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1400" dirty="0">
                <a:ea typeface="Verdana" panose="020B0604030504040204" pitchFamily="34" charset="0"/>
                <a:cs typeface="Calibri Light" panose="020F0302020204030204" pitchFamily="34" charset="0"/>
              </a:rPr>
              <a:t>✍️ We're proposing updates to the civic league's Bylaws to ensure they reflect our current operational needs and best practices.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ea typeface="Verdana" panose="020B0604030504040204" pitchFamily="34" charset="0"/>
                <a:cs typeface="Calibri Light" panose="020F0302020204030204" pitchFamily="34" charset="0"/>
              </a:rPr>
              <a:t>Clarity and Modernization: Clarify ambiguous language and remove outdated provisions, making the Bylaws easier for members to understand and follow.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ea typeface="Verdana" panose="020B0604030504040204" pitchFamily="34" charset="0"/>
                <a:cs typeface="Calibri Light" panose="020F0302020204030204" pitchFamily="34" charset="0"/>
              </a:rPr>
              <a:t>Operational Efficiency: Streamline our election process and meeting procedures, allowing the board to operate more efficiently.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ea typeface="Verdana" panose="020B0604030504040204" pitchFamily="34" charset="0"/>
                <a:cs typeface="Calibri Light" panose="020F0302020204030204" pitchFamily="34" charset="0"/>
              </a:rPr>
              <a:t>Enhanced Member Participation changes by encouraging broader member involvement by clarifying voting procedures.</a:t>
            </a:r>
          </a:p>
          <a:p>
            <a:pPr>
              <a:spcBef>
                <a:spcPts val="300"/>
              </a:spcBef>
            </a:pPr>
            <a:r>
              <a:rPr lang="en-US" sz="1400" dirty="0">
                <a:ea typeface="Verdana" panose="020B0604030504040204" pitchFamily="34" charset="0"/>
                <a:cs typeface="Calibri Light" panose="020F0302020204030204" pitchFamily="34" charset="0"/>
              </a:rPr>
              <a:t>Member feedback will be incorporated into a final version for membership review a month prior to any formal vote. Bylaws require 2/3 of the membership to approve.</a:t>
            </a:r>
          </a:p>
        </p:txBody>
      </p:sp>
      <p:sp>
        <p:nvSpPr>
          <p:cNvPr id="6" name="AutoShape 4" descr="IMG_8408">
            <a:extLst>
              <a:ext uri="{FF2B5EF4-FFF2-40B4-BE49-F238E27FC236}">
                <a16:creationId xmlns:a16="http://schemas.microsoft.com/office/drawing/2014/main" id="{F27FFE3A-E8BF-6020-EA29-FCA15858F1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E215E8-2FEA-7F69-F6F4-5BD2EDECF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6704" y="1671304"/>
            <a:ext cx="3688096" cy="3688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541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19B4D8-90EE-E6BA-6166-5EC202EF3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89697"/>
          </a:xfrm>
        </p:spPr>
        <p:txBody>
          <a:bodyPr>
            <a:normAutofit/>
          </a:bodyPr>
          <a:lstStyle/>
          <a:p>
            <a:r>
              <a:rPr lang="en-US" sz="3600" dirty="0"/>
              <a:t>Adjournment.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B9169A-4DBC-80A8-C93A-4256F693E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9470" y="1954924"/>
            <a:ext cx="59055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85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19B4D8-90EE-E6BA-6166-5EC202EF3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26453"/>
            <a:ext cx="10058400" cy="589697"/>
          </a:xfrm>
        </p:spPr>
        <p:txBody>
          <a:bodyPr>
            <a:normAutofit/>
          </a:bodyPr>
          <a:lstStyle/>
          <a:p>
            <a:r>
              <a:rPr lang="en-US" sz="3600" b="1" dirty="0"/>
              <a:t>Member Forum!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F04A34-2D3E-5721-D286-5A63B27B24C5}"/>
              </a:ext>
            </a:extLst>
          </p:cNvPr>
          <p:cNvSpPr txBox="1"/>
          <p:nvPr/>
        </p:nvSpPr>
        <p:spPr>
          <a:xfrm>
            <a:off x="575734" y="5253737"/>
            <a:ext cx="11322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Calibri Light" panose="020F0302020204030204" pitchFamily="34" charset="0"/>
              </a:rPr>
              <a:t>Volunteers needed: Specifically Social Committee and Membership Chairpersons &amp; Committee Members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0FA6DB-0FF9-88A7-4332-72E7233B9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400" y="1094187"/>
            <a:ext cx="6122267" cy="408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00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ED6DA"/>
      </a:accent1>
      <a:accent2>
        <a:srgbClr val="3E7090"/>
      </a:accent2>
      <a:accent3>
        <a:srgbClr val="93A5A8"/>
      </a:accent3>
      <a:accent4>
        <a:srgbClr val="627272"/>
      </a:accent4>
      <a:accent5>
        <a:srgbClr val="BDA07D"/>
      </a:accent5>
      <a:accent6>
        <a:srgbClr val="D8CAB7"/>
      </a:accent6>
      <a:hlink>
        <a:srgbClr val="0563C1"/>
      </a:hlink>
      <a:folHlink>
        <a:srgbClr val="954F72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astal_Presentation_TM33468121_Win32_JC_SL_v3" id="{EB91EBED-606F-4526-98F2-0BC37D122083}" vid="{0066A017-97AF-4FCB-BD31-68FEF3C0112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119E3DC-63DC-4703-A1A6-A21819296CF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0C81F5-4E08-4068-8DC9-6D21305E57B8}">
  <ds:schemaRefs>
    <ds:schemaRef ds:uri="http://purl.org/dc/elements/1.1/"/>
    <ds:schemaRef ds:uri="16c05727-aa75-4e4a-9b5f-8a80a1165891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sharepoint/v3"/>
    <ds:schemaRef ds:uri="http://www.w3.org/XML/1998/namespace"/>
    <ds:schemaRef ds:uri="230e9df3-be65-4c73-a93b-d1236ebd677e"/>
    <ds:schemaRef ds:uri="71af3243-3dd4-4a8d-8c0d-dd76da1f02a5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E84E3F0-7763-473A-A672-F70F538DAC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Coastal presentation</Template>
  <TotalTime>10880</TotalTime>
  <Words>637</Words>
  <Application>Microsoft Office PowerPoint</Application>
  <PresentationFormat>Widescreen</PresentationFormat>
  <Paragraphs>72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Arial Black</vt:lpstr>
      <vt:lpstr>Arial Narrow</vt:lpstr>
      <vt:lpstr>Calibri</vt:lpstr>
      <vt:lpstr>Times New Roman</vt:lpstr>
      <vt:lpstr>Verdana</vt:lpstr>
      <vt:lpstr>Office Theme</vt:lpstr>
      <vt:lpstr>PowerPoint Presentation</vt:lpstr>
      <vt:lpstr>PowerPoint Presentation</vt:lpstr>
      <vt:lpstr>PowerPoint Presentation</vt:lpstr>
      <vt:lpstr>Ratification of Minutes (motion required)</vt:lpstr>
      <vt:lpstr>Treasurer's Report: November 2025</vt:lpstr>
      <vt:lpstr>Treasurer's Report: 2026 Budget Presentation</vt:lpstr>
      <vt:lpstr>Lynnhaven Boat Ramp- Sand Stock Truck Haul</vt:lpstr>
      <vt:lpstr>2026 Fireworks Preliminary Discussions</vt:lpstr>
      <vt:lpstr>Social Committee: Holiday Events</vt:lpstr>
      <vt:lpstr>Social Committee: CASA Fund Drive</vt:lpstr>
      <vt:lpstr>Social Committee: OPVRS </vt:lpstr>
      <vt:lpstr>Government Affairs: Upcoming Meetings</vt:lpstr>
      <vt:lpstr>New Business: Bylaw Updates</vt:lpstr>
      <vt:lpstr>Adjournment.</vt:lpstr>
      <vt:lpstr>Member Forum!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Murphy</dc:creator>
  <cp:lastModifiedBy>Danny Murphy</cp:lastModifiedBy>
  <cp:revision>272</cp:revision>
  <cp:lastPrinted>2024-12-05T21:26:36Z</cp:lastPrinted>
  <dcterms:created xsi:type="dcterms:W3CDTF">2023-04-06T21:05:22Z</dcterms:created>
  <dcterms:modified xsi:type="dcterms:W3CDTF">2025-12-09T17:30:45Z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