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393" r:id="rId5"/>
    <p:sldId id="272" r:id="rId6"/>
    <p:sldId id="273" r:id="rId7"/>
    <p:sldId id="274" r:id="rId8"/>
    <p:sldId id="320" r:id="rId9"/>
    <p:sldId id="375" r:id="rId10"/>
    <p:sldId id="400" r:id="rId11"/>
    <p:sldId id="378" r:id="rId12"/>
    <p:sldId id="403" r:id="rId13"/>
    <p:sldId id="405" r:id="rId14"/>
    <p:sldId id="399" r:id="rId15"/>
    <p:sldId id="406" r:id="rId16"/>
    <p:sldId id="325" r:id="rId17"/>
    <p:sldId id="373" r:id="rId18"/>
    <p:sldId id="386" r:id="rId19"/>
    <p:sldId id="395" r:id="rId20"/>
    <p:sldId id="298" r:id="rId21"/>
    <p:sldId id="301" r:id="rId22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5135"/>
    <a:srgbClr val="BDA07D"/>
    <a:srgbClr val="F5F9F9"/>
    <a:srgbClr val="627272"/>
    <a:srgbClr val="93A5A8"/>
    <a:srgbClr val="3E70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5226" autoAdjust="0"/>
  </p:normalViewPr>
  <p:slideViewPr>
    <p:cSldViewPr snapToGrid="0">
      <p:cViewPr varScale="1">
        <p:scale>
          <a:sx n="113" d="100"/>
          <a:sy n="113" d="100"/>
        </p:scale>
        <p:origin x="522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84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EAF03AE-1CC2-475F-B909-50970E9699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63C45E-73BA-4C86-A24F-A5006B4E7BA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F37A4CE-17BB-4BB2-AC7B-97495293E2AC}" type="datetimeFigureOut">
              <a:rPr lang="en-US" smtClean="0"/>
              <a:t>4/11/2025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1DB874-DF6A-4AFA-8055-4AD7EE4CE3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77078F-04CB-4625-B536-5BCAA2EC6C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BE0EF92D-82DD-4142-BCE8-036B91487D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070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2C86C8F5-2FDA-4718-81AA-24F4816BBD56}" type="datetimeFigureOut">
              <a:rPr lang="en-US" smtClean="0"/>
              <a:t>4/11/2025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C58EC616-C518-4358-9496-6C33B2F5F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322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4/11/2025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79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02303"/>
          </a:xfrm>
        </p:spPr>
        <p:txBody>
          <a:bodyPr/>
          <a:lstStyle>
            <a:lvl1pPr marL="0"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210859"/>
            <a:ext cx="10058400" cy="402336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4/11/2025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661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4/11/2025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883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B4E19-B10C-43FA-AB4B-5D0396BD64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C552B-0CAD-4920-B258-233A9F86DF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83FFB-15A3-4B11-A130-4565577A3F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729D4-A164-47A3-830D-E792BCE699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109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7" r:id="rId2"/>
    <p:sldLayoutId id="2147483668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33376-744E-3133-5866-5B6FAC53D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fficeArt object">
            <a:extLst>
              <a:ext uri="{FF2B5EF4-FFF2-40B4-BE49-F238E27FC236}">
                <a16:creationId xmlns:a16="http://schemas.microsoft.com/office/drawing/2014/main" id="{B62CC3D8-AE7D-51AC-F76E-C8E0E86E6C1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834" y="482600"/>
            <a:ext cx="2159433" cy="965330"/>
          </a:xfrm>
          <a:prstGeom prst="rect">
            <a:avLst/>
          </a:prstGeom>
          <a:ln w="25400" cap="flat">
            <a:solidFill>
              <a:srgbClr val="000000"/>
            </a:solidFill>
            <a:prstDash val="solid"/>
            <a:miter lim="400000"/>
          </a:ln>
          <a:effectLst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2BA8DE-ACBE-FB99-266D-50AADE1C2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545" y="1409418"/>
            <a:ext cx="9916909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384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fficeArt object">
            <a:extLst>
              <a:ext uri="{FF2B5EF4-FFF2-40B4-BE49-F238E27FC236}">
                <a16:creationId xmlns:a16="http://schemas.microsoft.com/office/drawing/2014/main" id="{53279014-B2A6-6C2D-7E08-3F4EBE7F382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00167" y="399122"/>
            <a:ext cx="2924175" cy="1285875"/>
          </a:xfrm>
          <a:prstGeom prst="rect">
            <a:avLst/>
          </a:prstGeom>
          <a:ln w="25400" cap="flat">
            <a:solidFill>
              <a:srgbClr val="000000"/>
            </a:solidFill>
            <a:prstDash val="solid"/>
            <a:miter lim="400000"/>
          </a:ln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ED4B52-3EFB-DABE-82EA-F6C632474ADC}"/>
              </a:ext>
            </a:extLst>
          </p:cNvPr>
          <p:cNvSpPr txBox="1"/>
          <p:nvPr/>
        </p:nvSpPr>
        <p:spPr>
          <a:xfrm>
            <a:off x="879051" y="382607"/>
            <a:ext cx="34082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GENERAL MEMBERSHIP</a:t>
            </a:r>
            <a:r>
              <a:rPr lang="en-US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MEETING 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Mar. 7</a:t>
            </a:r>
            <a:r>
              <a:rPr lang="en-US" b="1" baseline="30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th</a:t>
            </a:r>
            <a:r>
              <a:rPr lang="en-US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2025 at 7p 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BF94D1E7-C040-61D7-9D96-9A1A4D272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0135" y="382607"/>
            <a:ext cx="3202380" cy="17716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u="sng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Board of Directors:</a:t>
            </a:r>
            <a:br>
              <a:rPr lang="en-US" sz="1200" u="sng" dirty="0">
                <a:solidFill>
                  <a:srgbClr val="0563C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</a:br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President:  Danny Murphy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Vice President: Andrea Lindemann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Treasurer: Shane Abell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Secretary: </a:t>
            </a:r>
            <a:r>
              <a:rPr lang="en-US" sz="1200" dirty="0">
                <a:latin typeface="Arial Narrow" panose="020B0606020202030204" pitchFamily="34" charset="0"/>
                <a:ea typeface="Calibri" panose="020F0502020204030204" pitchFamily="34" charset="0"/>
              </a:rPr>
              <a:t>Christy Allen</a:t>
            </a:r>
            <a:endParaRPr lang="en-US" sz="12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North Side Rep: Natalie McIntyre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South Side Rep: Brian Snyder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At-large Rep: Jill </a:t>
            </a:r>
            <a:r>
              <a:rPr lang="en-US" sz="1200" dirty="0" err="1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Doczi</a:t>
            </a:r>
            <a:endParaRPr lang="en-US" sz="12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At-large Rep: Kristie Weaver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2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BC5365-FC45-BCF5-DFD2-BEF9D5160B14}"/>
              </a:ext>
            </a:extLst>
          </p:cNvPr>
          <p:cNvSpPr txBox="1"/>
          <p:nvPr/>
        </p:nvSpPr>
        <p:spPr>
          <a:xfrm>
            <a:off x="579027" y="1725013"/>
            <a:ext cx="5062562" cy="5547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Call to Order &amp; Pledge of Allegiance</a:t>
            </a:r>
          </a:p>
          <a:p>
            <a:pPr marL="342900" marR="0" lvl="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Special Guests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VBPD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VB Parks &amp; Rec &amp; (maybe) Councilman Schulman</a:t>
            </a:r>
          </a:p>
          <a:p>
            <a:pPr marL="342900" marR="0" lvl="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Review and Ratification of Minutes </a:t>
            </a:r>
          </a:p>
          <a:p>
            <a:pPr marL="342900" marR="0" lvl="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Treasurer’s Report </a:t>
            </a:r>
          </a:p>
          <a:p>
            <a:pPr marL="342900" marR="0" lvl="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Old Business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Committee Updates 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Social Committee Updates –Events</a:t>
            </a:r>
          </a:p>
          <a:p>
            <a:pPr marL="1257300" lvl="2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Recap Wine Tasting-</a:t>
            </a:r>
          </a:p>
          <a:p>
            <a:pPr marL="1257300" lvl="2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April: Easter Egg Hunt 19</a:t>
            </a:r>
            <a:r>
              <a:rPr lang="en-US" sz="16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257300" lvl="2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Spring Fling 26</a:t>
            </a:r>
            <a:r>
              <a:rPr lang="en-US" sz="16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Fireworks Update 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SUNDAY JULY 6</a:t>
            </a:r>
            <a:r>
              <a:rPr lang="en-US" sz="16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9pm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29959A-5E76-1013-722A-4AC26AD498EC}"/>
              </a:ext>
            </a:extLst>
          </p:cNvPr>
          <p:cNvSpPr txBox="1"/>
          <p:nvPr/>
        </p:nvSpPr>
        <p:spPr>
          <a:xfrm>
            <a:off x="5443597" y="2021216"/>
            <a:ext cx="5587283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Government Affairs: </a:t>
            </a:r>
          </a:p>
          <a:p>
            <a:pPr marL="1257300" lvl="2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Pleasure House Point Wetland Mitigation Bank Project</a:t>
            </a:r>
          </a:p>
          <a:p>
            <a:pPr marL="1257300" lvl="2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&amp; Community Organizations</a:t>
            </a:r>
          </a:p>
          <a:p>
            <a:pPr marL="1714500" lvl="3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Updates</a:t>
            </a:r>
          </a:p>
          <a:p>
            <a:pPr marL="1257300" lvl="2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Community Art</a:t>
            </a:r>
          </a:p>
          <a:p>
            <a:pPr marL="1714500" lvl="3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OPVRS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Mural Project</a:t>
            </a:r>
          </a:p>
          <a:p>
            <a:pPr marL="1714500" lvl="3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LOVE Sign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Business 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Call for Volunteers</a:t>
            </a:r>
          </a:p>
          <a:p>
            <a:pPr marL="342900" marR="0" lvl="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 startAt="6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Adjournment</a:t>
            </a:r>
          </a:p>
        </p:txBody>
      </p:sp>
    </p:spTree>
    <p:extLst>
      <p:ext uri="{BB962C8B-B14F-4D97-AF65-F5344CB8AC3E}">
        <p14:creationId xmlns:p14="http://schemas.microsoft.com/office/powerpoint/2010/main" val="3228075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C783E6-DB55-8869-8A51-4562C1038C4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286049" y="289613"/>
            <a:ext cx="4572076" cy="5921726"/>
          </a:xfrm>
        </p:spPr>
      </p:pic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F945ACCF-BECA-38AD-441E-1D5D96DAE6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4822" r="6023" b="4820"/>
          <a:stretch/>
        </p:blipFill>
        <p:spPr>
          <a:xfrm>
            <a:off x="3517544" y="178799"/>
            <a:ext cx="4846320" cy="603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84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25D3B-7AD6-AF38-673E-8FA03B0C7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89772"/>
          </a:xfrm>
        </p:spPr>
        <p:txBody>
          <a:bodyPr/>
          <a:lstStyle/>
          <a:p>
            <a:r>
              <a:rPr lang="en-US" sz="3600" b="1" dirty="0">
                <a:latin typeface="+mn-lt"/>
              </a:rPr>
              <a:t>Guests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77020B-C107-F2BB-63DE-5C79B9D17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5180" y="688943"/>
            <a:ext cx="4611517" cy="4250433"/>
          </a:xfrm>
          <a:prstGeom prst="rect">
            <a:avLst/>
          </a:prstGeom>
        </p:spPr>
      </p:pic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F357371D-6AA3-8F14-E0F9-BB5397853A16}"/>
              </a:ext>
            </a:extLst>
          </p:cNvPr>
          <p:cNvSpPr txBox="1">
            <a:spLocks/>
          </p:cNvSpPr>
          <p:nvPr/>
        </p:nvSpPr>
        <p:spPr>
          <a:xfrm>
            <a:off x="425303" y="1048464"/>
            <a:ext cx="6544462" cy="3388766"/>
          </a:xfr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800" u="sng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Virginia Beach Police Department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Capt. James </a:t>
            </a:r>
            <a:r>
              <a:rPr lang="en-US" sz="1800" dirty="0" err="1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Gordon,3rd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 Precinct Commanding Officer, Officer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1800" dirty="0" err="1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Shoenbach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, Community Relations Officer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800" u="sng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VB Parks &amp; Recreation Department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Michael Kirschman, Parks &amp; Recreation Director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Michael Parkman, Operations Manager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Amanda Parrish, Programs and Special Use Coordinator</a:t>
            </a:r>
          </a:p>
          <a:p>
            <a:pPr marL="457200" lvl="1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800" u="sng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City Council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(tentative) Councilman Schulman</a:t>
            </a:r>
          </a:p>
        </p:txBody>
      </p:sp>
    </p:spTree>
    <p:extLst>
      <p:ext uri="{BB962C8B-B14F-4D97-AF65-F5344CB8AC3E}">
        <p14:creationId xmlns:p14="http://schemas.microsoft.com/office/powerpoint/2010/main" val="2318054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25D3B-7AD6-AF38-673E-8FA03B0C7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65496"/>
            <a:ext cx="10058400" cy="702303"/>
          </a:xfrm>
        </p:spPr>
        <p:txBody>
          <a:bodyPr>
            <a:normAutofit/>
          </a:bodyPr>
          <a:lstStyle/>
          <a:p>
            <a:r>
              <a:rPr lang="en-US" sz="3200" b="1" dirty="0"/>
              <a:t>Ratification of Minutes </a:t>
            </a:r>
            <a:r>
              <a:rPr lang="en-US" sz="2400" b="1" dirty="0"/>
              <a:t>(motion required)</a:t>
            </a:r>
            <a:endParaRPr lang="en-US" sz="3200" b="1" dirty="0"/>
          </a:p>
        </p:txBody>
      </p:sp>
      <p:sp>
        <p:nvSpPr>
          <p:cNvPr id="7" name="AutoShape 2" descr="IMG_9143">
            <a:extLst>
              <a:ext uri="{FF2B5EF4-FFF2-40B4-BE49-F238E27FC236}">
                <a16:creationId xmlns:a16="http://schemas.microsoft.com/office/drawing/2014/main" id="{3DDC9D99-A0A4-8036-C97E-7119A7DC12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12D0D2-C745-68CE-38DA-477239392FD2}"/>
              </a:ext>
            </a:extLst>
          </p:cNvPr>
          <p:cNvSpPr txBox="1"/>
          <p:nvPr/>
        </p:nvSpPr>
        <p:spPr>
          <a:xfrm>
            <a:off x="3777728" y="529245"/>
            <a:ext cx="518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  <a:latin typeface="Arial Black" panose="020B0A04020102020204" pitchFamily="34" charset="0"/>
              </a:rPr>
              <a:t>Posted to OPCL.org Website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55C788-0C21-696A-6985-291B4EEF8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118" y="1231548"/>
            <a:ext cx="7431206" cy="47640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F6E689F-A3D1-6AC5-DCDC-A72FD4254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9612" y="1217676"/>
            <a:ext cx="3684327" cy="476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646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25D3B-7AD6-AF38-673E-8FA03B0C7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65496"/>
            <a:ext cx="10058400" cy="702303"/>
          </a:xfrm>
        </p:spPr>
        <p:txBody>
          <a:bodyPr>
            <a:normAutofit/>
          </a:bodyPr>
          <a:lstStyle/>
          <a:p>
            <a:r>
              <a:rPr lang="en-US" sz="3200" b="1" dirty="0"/>
              <a:t>Treasurer's Report: Apr 2025</a:t>
            </a:r>
          </a:p>
        </p:txBody>
      </p:sp>
      <p:sp>
        <p:nvSpPr>
          <p:cNvPr id="7" name="AutoShape 2" descr="IMG_9143">
            <a:extLst>
              <a:ext uri="{FF2B5EF4-FFF2-40B4-BE49-F238E27FC236}">
                <a16:creationId xmlns:a16="http://schemas.microsoft.com/office/drawing/2014/main" id="{3DDC9D99-A0A4-8036-C97E-7119A7DC12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820318-AE5D-0982-3A64-DE6AF91B7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56" y="1028285"/>
            <a:ext cx="4696480" cy="32103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74D65FE-59B2-1291-AFDC-6E09AEC33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700999"/>
            <a:ext cx="4245864" cy="59322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38C4EC-6C70-06F9-141B-A50AD6B51A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8998" y="4786039"/>
            <a:ext cx="2896004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631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F53FF-B50A-A0FE-4651-7C14C6383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046B9-B431-0D45-5733-F2BD6DCD0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286603"/>
            <a:ext cx="10457411" cy="702303"/>
          </a:xfrm>
        </p:spPr>
        <p:txBody>
          <a:bodyPr>
            <a:noAutofit/>
          </a:bodyPr>
          <a:lstStyle/>
          <a:p>
            <a:r>
              <a:rPr lang="en-US" sz="3600" dirty="0"/>
              <a:t>Events: April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25A7BBC6-7235-8ADD-8A87-30EAE522E637}"/>
              </a:ext>
            </a:extLst>
          </p:cNvPr>
          <p:cNvSpPr txBox="1">
            <a:spLocks/>
          </p:cNvSpPr>
          <p:nvPr/>
        </p:nvSpPr>
        <p:spPr>
          <a:xfrm>
            <a:off x="610694" y="1467231"/>
            <a:ext cx="5299039" cy="4510236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Pleasure House Point Cleanup</a:t>
            </a:r>
          </a:p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Saturday, Apr 12</a:t>
            </a:r>
            <a:r>
              <a:rPr lang="en-US" sz="2000" baseline="300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th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 </a:t>
            </a:r>
          </a:p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Time: 9 am</a:t>
            </a:r>
          </a:p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Location: Marlin Bay Drive Trailhead</a:t>
            </a:r>
          </a:p>
          <a:p>
            <a:pPr marL="0" indent="0">
              <a:buNone/>
            </a:pP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80E410-B0C9-8BB8-EA00-276570369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9938" y="846667"/>
            <a:ext cx="4043077" cy="539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936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4ED9D-FE49-F9B1-53BD-B6597289E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451EA-0F72-49BE-BB6E-E480DDDB4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286603"/>
            <a:ext cx="10457411" cy="702303"/>
          </a:xfrm>
        </p:spPr>
        <p:txBody>
          <a:bodyPr>
            <a:noAutofit/>
          </a:bodyPr>
          <a:lstStyle/>
          <a:p>
            <a:r>
              <a:rPr lang="en-US" sz="3600" dirty="0"/>
              <a:t>Social Committee: Wine </a:t>
            </a:r>
            <a:r>
              <a:rPr lang="en-US" sz="3600" dirty="0" err="1"/>
              <a:t>Tastng</a:t>
            </a:r>
            <a:r>
              <a:rPr lang="en-US" sz="3600" dirty="0"/>
              <a:t> Recap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6968315D-5885-23CC-512C-18959F35098C}"/>
              </a:ext>
            </a:extLst>
          </p:cNvPr>
          <p:cNvSpPr txBox="1">
            <a:spLocks/>
          </p:cNvSpPr>
          <p:nvPr/>
        </p:nvSpPr>
        <p:spPr>
          <a:xfrm>
            <a:off x="720761" y="1481328"/>
            <a:ext cx="5265171" cy="4092869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Wine Tasting 2</a:t>
            </a:r>
            <a:r>
              <a:rPr lang="en-US" baseline="300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nd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 Annual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CCB82F-D3F4-8C33-1A5B-124A1E31F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380" y="2194602"/>
            <a:ext cx="2682580" cy="26825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7E2694-D9B4-254B-6DE3-3F903D7F6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8172" y="988906"/>
            <a:ext cx="2009394" cy="26791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2096E7-9944-BA5D-30D3-261E6D648AB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128" t="5332" r="9876" b="9334"/>
          <a:stretch/>
        </p:blipFill>
        <p:spPr>
          <a:xfrm>
            <a:off x="6373368" y="988906"/>
            <a:ext cx="3380232" cy="27041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1D8F66E-1AF5-B800-4377-E3E4F955C7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0058" y="3350423"/>
            <a:ext cx="4294632" cy="322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545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29CA3-1BB2-346C-327D-8EB0254E8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D802-2ED2-C91F-56D4-D2AAC7F5D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286603"/>
            <a:ext cx="10457411" cy="702303"/>
          </a:xfrm>
        </p:spPr>
        <p:txBody>
          <a:bodyPr>
            <a:noAutofit/>
          </a:bodyPr>
          <a:lstStyle/>
          <a:p>
            <a:r>
              <a:rPr lang="en-US" sz="3600" dirty="0"/>
              <a:t>Social Committee: Easter Egg Hunt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5520D74-9F0A-54FF-C0AB-641FBD80F71E}"/>
              </a:ext>
            </a:extLst>
          </p:cNvPr>
          <p:cNvSpPr txBox="1">
            <a:spLocks/>
          </p:cNvSpPr>
          <p:nvPr/>
        </p:nvSpPr>
        <p:spPr>
          <a:xfrm>
            <a:off x="610694" y="1467231"/>
            <a:ext cx="5299039" cy="4510236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Easter Egg Hunt</a:t>
            </a:r>
          </a:p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Saturday, Apr 19</a:t>
            </a:r>
            <a:r>
              <a:rPr lang="en-US" sz="2000" baseline="300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th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 </a:t>
            </a:r>
          </a:p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Time: 10 am</a:t>
            </a:r>
          </a:p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Location: Lock Haven Park</a:t>
            </a:r>
          </a:p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Entertainment: Shane the Bunny!</a:t>
            </a:r>
          </a:p>
          <a:p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Calibri Light" panose="020F03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0EDADC-F3EA-6049-EE73-DD5AD9D43F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7010" y="1619323"/>
            <a:ext cx="5095143" cy="382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393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031DD-29A0-70F6-8F54-FBA8A5544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D62BB30-1C05-38E8-860C-2C49C67A03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666" b="1332"/>
          <a:stretch/>
        </p:blipFill>
        <p:spPr>
          <a:xfrm>
            <a:off x="5487025" y="988906"/>
            <a:ext cx="6094281" cy="47992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C28BC4-AB4A-B922-5DE1-78DEB3A28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286603"/>
            <a:ext cx="10457411" cy="702303"/>
          </a:xfrm>
        </p:spPr>
        <p:txBody>
          <a:bodyPr>
            <a:noAutofit/>
          </a:bodyPr>
          <a:lstStyle/>
          <a:p>
            <a:r>
              <a:rPr lang="en-US" sz="3600" dirty="0"/>
              <a:t>Social Committee: Spring Fling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ACDA5E1A-976D-30AA-4F51-8C6B0C07E062}"/>
              </a:ext>
            </a:extLst>
          </p:cNvPr>
          <p:cNvSpPr txBox="1">
            <a:spLocks/>
          </p:cNvSpPr>
          <p:nvPr/>
        </p:nvSpPr>
        <p:spPr>
          <a:xfrm>
            <a:off x="610694" y="1467231"/>
            <a:ext cx="5299039" cy="4510236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Spring Fling</a:t>
            </a:r>
          </a:p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Saturday, Apr 26</a:t>
            </a:r>
            <a:r>
              <a:rPr lang="en-US" sz="2000" baseline="300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th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 </a:t>
            </a:r>
          </a:p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Time: 4 pm</a:t>
            </a:r>
          </a:p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Location: Taste Bayville</a:t>
            </a:r>
          </a:p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Music: Johnny Smallwood</a:t>
            </a:r>
          </a:p>
          <a:p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Calibri Light" panose="020F03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B21215-25DE-9FB9-CF7E-4C9B69B17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2568" y="1069848"/>
            <a:ext cx="1793822" cy="11958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D4BF38-04E1-CB24-04FF-B2429C1D471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021" b="11166"/>
          <a:stretch/>
        </p:blipFill>
        <p:spPr>
          <a:xfrm>
            <a:off x="1766392" y="3722349"/>
            <a:ext cx="2692554" cy="261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40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5371B-8384-37E5-E3D1-ADFF6AD2D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2E0C1-5EF3-521D-C797-B9DF2B4E7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286603"/>
            <a:ext cx="10457411" cy="702303"/>
          </a:xfrm>
        </p:spPr>
        <p:txBody>
          <a:bodyPr>
            <a:noAutofit/>
          </a:bodyPr>
          <a:lstStyle/>
          <a:p>
            <a:r>
              <a:rPr lang="en-US" dirty="0"/>
              <a:t>2025 Fireworks!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CC038ECD-9F4C-1DC6-C848-2DFB83F48162}"/>
              </a:ext>
            </a:extLst>
          </p:cNvPr>
          <p:cNvSpPr txBox="1">
            <a:spLocks/>
          </p:cNvSpPr>
          <p:nvPr/>
        </p:nvSpPr>
        <p:spPr>
          <a:xfrm>
            <a:off x="1060813" y="1777661"/>
            <a:ext cx="5265171" cy="4092869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Date: </a:t>
            </a:r>
            <a:r>
              <a:rPr lang="en-US" sz="2400" b="1" dirty="0">
                <a:highlight>
                  <a:srgbClr val="FFFF00"/>
                </a:highlight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Sunday, July 6</a:t>
            </a:r>
            <a:r>
              <a:rPr lang="en-US" sz="2400" b="1" baseline="30000" dirty="0">
                <a:highlight>
                  <a:srgbClr val="FFFF00"/>
                </a:highlight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th</a:t>
            </a:r>
            <a:endParaRPr lang="en-US" sz="2400" b="1" dirty="0">
              <a:highlight>
                <a:srgbClr val="FFFF00"/>
              </a:highlight>
              <a:latin typeface="Verdana" panose="020B0604030504040204" pitchFamily="34" charset="0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Time: 9 pm</a:t>
            </a:r>
          </a:p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Location: Ocean Park Beach</a:t>
            </a:r>
          </a:p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Negotiated 2-year cost (last year)</a:t>
            </a:r>
          </a:p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In conjunction with Bay Lake Pine &amp; Chix Beach</a:t>
            </a:r>
          </a:p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Funded outside of Civic League Budget by Bayfront constituents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CE429B-900D-5FEA-A6D9-67DFA34B5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984" y="1466290"/>
            <a:ext cx="5503063" cy="392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894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B1D8C-7008-491D-763D-55E4184DF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FD10C53-404F-7445-7770-4A708B117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Old Business: McLeskey Parcels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FC8EE515-AA5F-ECDC-4750-D836E743CA14}"/>
              </a:ext>
            </a:extLst>
          </p:cNvPr>
          <p:cNvSpPr txBox="1">
            <a:spLocks/>
          </p:cNvSpPr>
          <p:nvPr/>
        </p:nvSpPr>
        <p:spPr>
          <a:xfrm>
            <a:off x="895350" y="1581912"/>
            <a:ext cx="5378450" cy="3745222"/>
          </a:xfr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000" b="1" dirty="0"/>
              <a:t>Development of 2 Lots</a:t>
            </a:r>
          </a:p>
          <a:p>
            <a:r>
              <a:rPr lang="it-IT" sz="1800" dirty="0"/>
              <a:t>2208 (?) Mystic Cove Drive (behind OPVRS)</a:t>
            </a:r>
          </a:p>
          <a:p>
            <a:r>
              <a:rPr lang="it-IT" sz="1800" dirty="0"/>
              <a:t>3757 Chesterfield Ave</a:t>
            </a:r>
          </a:p>
          <a:p>
            <a:r>
              <a:rPr lang="en-US" sz="1800" dirty="0"/>
              <a:t>By Right Zoning</a:t>
            </a:r>
          </a:p>
          <a:p>
            <a:r>
              <a:rPr lang="en-US" sz="1800" dirty="0"/>
              <a:t>Duplex buildings</a:t>
            </a:r>
          </a:p>
          <a:p>
            <a:r>
              <a:rPr lang="en-US" sz="1800" dirty="0"/>
              <a:t>Mystic Cove 1-2 months &amp; Chesterfield 2-4 months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0" indent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sz="1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E29E29-216B-0EA3-CBDF-A4DF7546F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3992" y="1209977"/>
            <a:ext cx="3975587" cy="25299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3A213C-23B2-7D29-0C91-7BBDBDDA14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3992" y="3847586"/>
            <a:ext cx="3976471" cy="272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311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45ED9-F54B-053A-62BF-6C85DB9B6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286603"/>
            <a:ext cx="10457411" cy="702303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Government Affairs: Upcoming Meetings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FDEFFEEE-AF81-A326-B992-6E93083706E7}"/>
              </a:ext>
            </a:extLst>
          </p:cNvPr>
          <p:cNvSpPr txBox="1">
            <a:spLocks/>
          </p:cNvSpPr>
          <p:nvPr/>
        </p:nvSpPr>
        <p:spPr>
          <a:xfrm>
            <a:off x="232857" y="1578171"/>
            <a:ext cx="8487563" cy="4130221"/>
          </a:xfr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VB Council of Community Organizations 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Next meeting: Wednesday, April 16</a:t>
            </a:r>
            <a:r>
              <a:rPr lang="en-US" sz="1400" baseline="300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th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 @ 6:30 pm, Bow Creek Rec Center, Representatives from the Virginia Beach Rescue Foundation. </a:t>
            </a:r>
          </a:p>
          <a:p>
            <a:pPr>
              <a:spcAft>
                <a:spcPts val="600"/>
              </a:spcAft>
            </a:pPr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Bayfront Advisory Commission (BAC)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, Thursday, Mar. 20</a:t>
            </a:r>
            <a:r>
              <a:rPr lang="en-US" sz="1400" baseline="300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th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  @ 3:30 pm OPVRS Ocean Park Rescue Squad, Signup for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Baylines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 (BAC Email)</a:t>
            </a:r>
          </a:p>
          <a:p>
            <a:pPr>
              <a:spcBef>
                <a:spcPts val="300"/>
              </a:spcBef>
            </a:pPr>
            <a:r>
              <a:rPr lang="en-US" sz="1400" b="1" dirty="0" err="1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CoVB</a:t>
            </a:r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 Comprehensive Plan 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– Draft</a:t>
            </a:r>
          </a:p>
          <a:p>
            <a:pPr lvl="1">
              <a:spcBef>
                <a:spcPts val="300"/>
              </a:spcBef>
            </a:pP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Available on-line https://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planning.virginiabeach.gov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/comp-plan/2040-comprehensive-plan-draft-document</a:t>
            </a:r>
          </a:p>
          <a:p>
            <a:pPr>
              <a:spcBef>
                <a:spcPts val="300"/>
              </a:spcBef>
            </a:pPr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Shore Drive Interim Sidewalks- 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Still on target to begin 2025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Q4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 with completion 2026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Q2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pPr marL="0" indent="0">
              <a:spcBef>
                <a:spcPts val="300"/>
              </a:spcBef>
              <a:buNone/>
            </a:pP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en-US" sz="1400" dirty="0"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en-US" sz="1600" b="1" dirty="0">
              <a:latin typeface="Verdana" panose="020B0604030504040204" pitchFamily="34" charset="0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pPr marL="457200" lvl="1" indent="0">
              <a:buNone/>
            </a:pPr>
            <a:endParaRPr lang="en-US" sz="1600" dirty="0">
              <a:highlight>
                <a:srgbClr val="FFFF00"/>
              </a:highlight>
              <a:latin typeface="Verdana" panose="020B0604030504040204" pitchFamily="34" charset="0"/>
              <a:ea typeface="Verdana" panose="020B060403050404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149435-497F-D64C-68CB-15A86264C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0388" y="3061582"/>
            <a:ext cx="1351333" cy="11389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18AD53-7478-9383-F4BF-26E80CE9A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6126" y="4329525"/>
            <a:ext cx="1139855" cy="10828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763EE5-FA9F-8CC0-8FCF-FD7FCC5FD3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135" y="1445613"/>
            <a:ext cx="2669310" cy="14669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6F57B7-0B15-141D-66C2-1CDA15D0F8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658" y="4101088"/>
            <a:ext cx="2043679" cy="24918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C3C23E-216D-231B-CE18-033451E032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0756" y="4101088"/>
            <a:ext cx="2575244" cy="23009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97548D-FB7E-354F-EDE0-458328CCAF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8322" y="4101088"/>
            <a:ext cx="2633199" cy="24137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6C6168D-5D29-4D6E-939C-6AB6C5446A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73376" y="5489610"/>
            <a:ext cx="998389" cy="91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75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45ED9-F54B-053A-62BF-6C85DB9B6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667" y="286603"/>
            <a:ext cx="10617200" cy="702303"/>
          </a:xfrm>
        </p:spPr>
        <p:txBody>
          <a:bodyPr>
            <a:noAutofit/>
          </a:bodyPr>
          <a:lstStyle/>
          <a:p>
            <a:r>
              <a:rPr lang="en-US" sz="2400" b="1" dirty="0"/>
              <a:t>Government Affairs: PHP Wetlands Mitigation Bank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149435-497F-D64C-68CB-15A86264C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6966" y="286603"/>
            <a:ext cx="666883" cy="562088"/>
          </a:xfrm>
          <a:prstGeom prst="rect">
            <a:avLst/>
          </a:prstGeom>
        </p:spPr>
      </p:pic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72F9A14-38BD-3360-B4E7-FD1905194447}"/>
              </a:ext>
            </a:extLst>
          </p:cNvPr>
          <p:cNvSpPr txBox="1">
            <a:spLocks/>
          </p:cNvSpPr>
          <p:nvPr/>
        </p:nvSpPr>
        <p:spPr>
          <a:xfrm>
            <a:off x="592667" y="777240"/>
            <a:ext cx="7207165" cy="4159087"/>
          </a:xfr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600" u="sng" dirty="0">
                <a:effectLst/>
              </a:rPr>
              <a:t>Overview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600" dirty="0">
                <a:effectLst/>
              </a:rPr>
              <a:t>Pleasure House Point Wetlands Restoration Project aims to </a:t>
            </a:r>
            <a:r>
              <a:rPr lang="en-US" sz="1600" dirty="0"/>
              <a:t>restore </a:t>
            </a:r>
            <a:r>
              <a:rPr lang="en-US" sz="1600" dirty="0">
                <a:effectLst/>
              </a:rPr>
              <a:t>12.32 acres back to natural tidal wetlands as a mitigation bank (6.22 acres) for VB Flood Mitigation Projects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600" dirty="0">
              <a:effectLst/>
            </a:endParaRPr>
          </a:p>
          <a:p>
            <a:pPr mar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600" u="sng" dirty="0">
                <a:effectLst/>
              </a:rPr>
              <a:t>Project Schedule Updates</a:t>
            </a:r>
          </a:p>
          <a:p>
            <a:pPr marL="0" indent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</a:rPr>
              <a:t>April 2025 - June 2025: Wetlands Bank Construction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600" dirty="0">
                <a:effectLst/>
              </a:rPr>
              <a:t>Installing the turtle guard, temporary educational signs, tree removal and site clearing &amp; grubbing.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600" dirty="0">
              <a:effectLst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600" dirty="0">
                <a:effectLst/>
              </a:rPr>
              <a:t>Modify land elevation to support wetland development with future sea level rise considerations. These land modifications will not cause neighborhood flooding.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600" dirty="0">
              <a:effectLst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600" dirty="0">
                <a:effectLst/>
              </a:rPr>
              <a:t>Create a shallow marsh area designed for water detention and filtration.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600" dirty="0">
              <a:effectLst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600" dirty="0">
                <a:effectLst/>
              </a:rPr>
              <a:t>Establish a network of small tributaries to enhance water flow and habitat diversity, in turn, increasing terrapin turtle accessibility.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C28C75-A7EE-AF56-6014-603F7F268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0036" y="1246623"/>
            <a:ext cx="4256762" cy="473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135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F269A-5AD0-4A96-4BA5-62E4DC3B1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CF15-E066-A342-910E-0EFF1BD30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9325188" cy="702303"/>
          </a:xfrm>
        </p:spPr>
        <p:txBody>
          <a:bodyPr>
            <a:noAutofit/>
          </a:bodyPr>
          <a:lstStyle/>
          <a:p>
            <a:r>
              <a:rPr lang="en-US" sz="2400" b="1" dirty="0"/>
              <a:t>Ocean Park Volunteer Rescue Squad: Mural Project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84048DB4-E108-FD65-AC38-F2A42B461FAB}"/>
              </a:ext>
            </a:extLst>
          </p:cNvPr>
          <p:cNvSpPr txBox="1">
            <a:spLocks/>
          </p:cNvSpPr>
          <p:nvPr/>
        </p:nvSpPr>
        <p:spPr>
          <a:xfrm>
            <a:off x="614252" y="1349456"/>
            <a:ext cx="5574881" cy="4159087"/>
          </a:xfr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sz="1400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400" b="1" dirty="0"/>
              <a:t> Mission- </a:t>
            </a:r>
            <a:r>
              <a:rPr lang="en-US" sz="1400" dirty="0"/>
              <a:t>This two-story mural will celebrate the Virginia Beach bayfront community and pay tribute to the long-serving rescue squad.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b="1" dirty="0"/>
              <a:t>Fundraising Goal:</a:t>
            </a:r>
            <a:r>
              <a:rPr lang="en-US" sz="1400" dirty="0"/>
              <a:t> Raise $10,000 to cover the costs of supplies, materials, and artist compensation.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b="1" dirty="0"/>
              <a:t>Project Timeline: Apr-Sept 2025</a:t>
            </a:r>
            <a:endParaRPr lang="en-US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April to June- Focus on fundraising and promoting the project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June- Finalize designs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July- Begin initial preparations and priming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August- Start the painting process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September- Unveil the mural and celebrate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b="1" dirty="0"/>
              <a:t>Collaboration-</a:t>
            </a:r>
            <a:r>
              <a:rPr lang="en-US" sz="1400" dirty="0"/>
              <a:t> Princess Anne High School students are teaming up with the Ocean Park Rescue Squad to create a vibrant community art mural. Additionally, Summer Paradiso, a talented artist, will generously donate her skills and guide the mural creation process.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8D8A81-96DC-601F-F6F3-415AE922F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6917" y="3596642"/>
            <a:ext cx="4991100" cy="28151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1836129-F7DA-4888-772A-CB689F2F5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917" y="789149"/>
            <a:ext cx="4991100" cy="280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1D575-63C3-AC13-01F3-E5094F57D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97B72-F688-9E78-A08C-8B42C49B4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9325188" cy="702303"/>
          </a:xfrm>
        </p:spPr>
        <p:txBody>
          <a:bodyPr>
            <a:noAutofit/>
          </a:bodyPr>
          <a:lstStyle/>
          <a:p>
            <a:r>
              <a:rPr lang="en-US" sz="2400" b="1" dirty="0"/>
              <a:t>Government Affairs: Bayfront Advisory Commission LOVE Sign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E9B76E-8575-EA5A-BE31-0B5987318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1278" y="116303"/>
            <a:ext cx="666883" cy="562088"/>
          </a:xfrm>
          <a:prstGeom prst="rect">
            <a:avLst/>
          </a:prstGeom>
        </p:spPr>
      </p:pic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0EF743F1-E5B1-1BFA-6C7F-C078B4B4BE9D}"/>
              </a:ext>
            </a:extLst>
          </p:cNvPr>
          <p:cNvSpPr txBox="1">
            <a:spLocks/>
          </p:cNvSpPr>
          <p:nvPr/>
        </p:nvSpPr>
        <p:spPr>
          <a:xfrm>
            <a:off x="614252" y="1349456"/>
            <a:ext cx="5574881" cy="4159087"/>
          </a:xfr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sz="1400" dirty="0">
              <a:effectLst/>
            </a:endParaRPr>
          </a:p>
          <a:p>
            <a:pPr mar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 u="sng" dirty="0">
                <a:effectLst/>
              </a:rPr>
              <a:t>Virginia Tourism Love Sign Grant </a:t>
            </a:r>
          </a:p>
          <a:p>
            <a:pPr mar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sz="1800" u="sng" dirty="0">
              <a:effectLst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Partnered with Bayfront Advisory Commission to bring LOVE to Shore Drive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Initiated in 2020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Granted </a:t>
            </a:r>
            <a:r>
              <a:rPr lang="en-US" sz="1800" dirty="0">
                <a:effectLst/>
              </a:rPr>
              <a:t>$1,500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Civic League – Facilitate the grant disbursement &amp; fundraising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 Student-led initiative Artist: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Materials &amp; cost estimates in the process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Seth </a:t>
            </a:r>
            <a:r>
              <a:rPr lang="en-US" sz="1800" dirty="0" err="1"/>
              <a:t>Lubaton</a:t>
            </a:r>
            <a:r>
              <a:rPr lang="en-US" sz="1800" dirty="0"/>
              <a:t> (</a:t>
            </a:r>
            <a:r>
              <a:rPr lang="en-US" sz="1800" dirty="0" err="1"/>
              <a:t>Lubaton</a:t>
            </a:r>
            <a:r>
              <a:rPr lang="en-US" sz="1800" dirty="0"/>
              <a:t> Murals)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Design &amp; art drawing coming soon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effectLst/>
              </a:rPr>
              <a:t>	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804A94-1230-82B9-FECF-60504F8C8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8902" y="1170679"/>
            <a:ext cx="4059259" cy="22583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CEE188-DF24-4530-844D-FB4EA2A708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6501" y="3641887"/>
            <a:ext cx="4519796" cy="204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866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619B4D8-90EE-E6BA-6166-5EC202EF3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26453"/>
            <a:ext cx="10058400" cy="589697"/>
          </a:xfrm>
        </p:spPr>
        <p:txBody>
          <a:bodyPr>
            <a:normAutofit/>
          </a:bodyPr>
          <a:lstStyle/>
          <a:p>
            <a:r>
              <a:rPr lang="en-US" sz="3600" b="1" dirty="0"/>
              <a:t>Member Forum!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F04A34-2D3E-5721-D286-5A63B27B24C5}"/>
              </a:ext>
            </a:extLst>
          </p:cNvPr>
          <p:cNvSpPr txBox="1"/>
          <p:nvPr/>
        </p:nvSpPr>
        <p:spPr>
          <a:xfrm>
            <a:off x="575734" y="5253737"/>
            <a:ext cx="11322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Volunteers needed: Specifically Social Committee and Membership Chairpersons &amp; Committee Members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0FA6DB-0FF9-88A7-4332-72E7233B9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5400" y="1094187"/>
            <a:ext cx="6122267" cy="408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0009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619B4D8-90EE-E6BA-6166-5EC202EF3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589697"/>
          </a:xfrm>
        </p:spPr>
        <p:txBody>
          <a:bodyPr>
            <a:normAutofit/>
          </a:bodyPr>
          <a:lstStyle/>
          <a:p>
            <a:r>
              <a:rPr lang="en-US" sz="3600" dirty="0"/>
              <a:t>Adjournment.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B9169A-4DBC-80A8-C93A-4256F693EB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9470" y="1954924"/>
            <a:ext cx="59055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685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ED6DA"/>
      </a:accent1>
      <a:accent2>
        <a:srgbClr val="3E7090"/>
      </a:accent2>
      <a:accent3>
        <a:srgbClr val="93A5A8"/>
      </a:accent3>
      <a:accent4>
        <a:srgbClr val="627272"/>
      </a:accent4>
      <a:accent5>
        <a:srgbClr val="BDA07D"/>
      </a:accent5>
      <a:accent6>
        <a:srgbClr val="D8CAB7"/>
      </a:accent6>
      <a:hlink>
        <a:srgbClr val="0563C1"/>
      </a:hlink>
      <a:folHlink>
        <a:srgbClr val="954F72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astal_Presentation_TM33468121_Win32_JC_SL_v3" id="{EB91EBED-606F-4526-98F2-0BC37D122083}" vid="{0066A017-97AF-4FCB-BD31-68FEF3C0112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2119E3DC-63DC-4703-A1A6-A21819296CF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E84E3F0-7763-473A-A672-F70F538DAC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D0C81F5-4E08-4068-8DC9-6D21305E57B8}">
  <ds:schemaRefs>
    <ds:schemaRef ds:uri="16c05727-aa75-4e4a-9b5f-8a80a1165891"/>
    <ds:schemaRef ds:uri="http://schemas.microsoft.com/office/2006/documentManagement/types"/>
    <ds:schemaRef ds:uri="http://schemas.openxmlformats.org/package/2006/metadata/core-properties"/>
    <ds:schemaRef ds:uri="http://schemas.microsoft.com/sharepoint/v3"/>
    <ds:schemaRef ds:uri="230e9df3-be65-4c73-a93b-d1236ebd677e"/>
    <ds:schemaRef ds:uri="http://schemas.microsoft.com/office/infopath/2007/PartnerControls"/>
    <ds:schemaRef ds:uri="http://www.w3.org/XML/1998/namespace"/>
    <ds:schemaRef ds:uri="http://purl.org/dc/terms/"/>
    <ds:schemaRef ds:uri="http://schemas.microsoft.com/office/2006/metadata/properties"/>
    <ds:schemaRef ds:uri="71af3243-3dd4-4a8d-8c0d-dd76da1f02a5"/>
    <ds:schemaRef ds:uri="http://purl.org/dc/dcmitype/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Coastal presentation</Template>
  <TotalTime>8264</TotalTime>
  <Words>795</Words>
  <Application>Microsoft Office PowerPoint</Application>
  <PresentationFormat>Widescreen</PresentationFormat>
  <Paragraphs>130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Arial Black</vt:lpstr>
      <vt:lpstr>Arial Narrow</vt:lpstr>
      <vt:lpstr>Calibri</vt:lpstr>
      <vt:lpstr>Times New Roman</vt:lpstr>
      <vt:lpstr>Verdana</vt:lpstr>
      <vt:lpstr>Wingdings</vt:lpstr>
      <vt:lpstr>Office Theme</vt:lpstr>
      <vt:lpstr>PowerPoint Presentation</vt:lpstr>
      <vt:lpstr>PowerPoint Presentation</vt:lpstr>
      <vt:lpstr>PowerPoint Presentation</vt:lpstr>
      <vt:lpstr>Guests</vt:lpstr>
      <vt:lpstr>Ratification of Minutes (motion required)</vt:lpstr>
      <vt:lpstr>Treasurer's Report: Apr 2025</vt:lpstr>
      <vt:lpstr>Events: April</vt:lpstr>
      <vt:lpstr>Social Committee: Wine Tastng Recap</vt:lpstr>
      <vt:lpstr>Social Committee: Easter Egg Hunt</vt:lpstr>
      <vt:lpstr>Social Committee: Spring Fling</vt:lpstr>
      <vt:lpstr>2025 Fireworks!</vt:lpstr>
      <vt:lpstr>Old Business: McLeskey Parcels </vt:lpstr>
      <vt:lpstr>Government Affairs: Upcoming Meetings</vt:lpstr>
      <vt:lpstr>Government Affairs: PHP Wetlands Mitigation Bank Project</vt:lpstr>
      <vt:lpstr>Ocean Park Volunteer Rescue Squad: Mural Project</vt:lpstr>
      <vt:lpstr>Government Affairs: Bayfront Advisory Commission LOVE Sign</vt:lpstr>
      <vt:lpstr>Member Forum!</vt:lpstr>
      <vt:lpstr>Adjournment.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Murphy</dc:creator>
  <cp:lastModifiedBy>Danny Murphy</cp:lastModifiedBy>
  <cp:revision>175</cp:revision>
  <cp:lastPrinted>2024-12-05T21:26:36Z</cp:lastPrinted>
  <dcterms:created xsi:type="dcterms:W3CDTF">2023-04-06T21:05:22Z</dcterms:created>
  <dcterms:modified xsi:type="dcterms:W3CDTF">2025-04-11T15:46:03Z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